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8" r:id="rId6"/>
    <p:sldId id="266" r:id="rId7"/>
    <p:sldId id="267" r:id="rId8"/>
    <p:sldId id="272" r:id="rId9"/>
    <p:sldId id="271" r:id="rId10"/>
    <p:sldId id="275" r:id="rId11"/>
    <p:sldId id="273" r:id="rId12"/>
    <p:sldId id="27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6357" autoAdjust="0"/>
  </p:normalViewPr>
  <p:slideViewPr>
    <p:cSldViewPr snapToGrid="0">
      <p:cViewPr varScale="1">
        <p:scale>
          <a:sx n="88" d="100"/>
          <a:sy n="88" d="100"/>
        </p:scale>
        <p:origin x="-720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00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0CCD18-55E0-41B3-9DC7-739DEE0AD340}" type="datetime1">
              <a:rPr lang="ru-RU" smtClean="0"/>
              <a:pPr rtl="0"/>
              <a:t>15.01.2024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E95664-4811-4F2E-9C58-5236E9ABD6FD}" type="datetime1">
              <a:rPr lang="ru-RU" noProof="0" smtClean="0"/>
              <a:pPr rtl="0"/>
              <a:t>15.01.2024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5612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ru-RU" noProof="0" smtClean="0"/>
              <a:pPr rtl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3035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ОБРАЗЕЦ</a:t>
            </a:r>
          </a:p>
        </p:txBody>
      </p:sp>
      <p:sp>
        <p:nvSpPr>
          <p:cNvPr id="42" name="Рисунок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МЕСЯЦ</a:t>
            </a:r>
            <a:br>
              <a:rPr lang="ru-RU" noProof="0"/>
            </a:br>
            <a:r>
              <a:rPr lang="ru-RU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xmlns="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афический объект 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grpSp>
        <p:nvGrpSpPr>
          <p:cNvPr id="23" name="Графический объект 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0" name="Рисунок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Полилиния: Фигура 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0" name="Полилиния: Фигура 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41" name="Полилиния: Фигура 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6" name="Полилиния: Фигура 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7" name="Полилиния: фигура 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9" name="Полилиния: Фигура 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noProof="0" smtClean="0"/>
              <a:pPr rtl="0"/>
              <a:t>‹#›</a:t>
            </a:fld>
            <a:endParaRPr lang="en-US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noProof="0"/>
            </a:p>
          </p:txBody>
        </p: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8" name="Объект 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 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9" name="Текст 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Текст 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 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grpSp>
        <p:nvGrpSpPr>
          <p:cNvPr id="31" name="Графический объект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5" name="Графический объект 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Графический объект 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grpSp>
        <p:nvGrpSpPr>
          <p:cNvPr id="26" name="Графический объект 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9" name="Полилиния: Фигура 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ручну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рафический объект 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9" name="Текст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0" name="Текст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5" name="Рисунок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</p:spTree>
    <p:extLst>
      <p:ext uri="{BB962C8B-B14F-4D97-AF65-F5344CB8AC3E}">
        <p14:creationId xmlns:p14="http://schemas.microsoft.com/office/powerpoint/2010/main" xmlns="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афический объект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9" name="Полилиния: Фигура 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1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19" name="Графический объект 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Полилиния: Фигура 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1" name="Полилиния: Фигура 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2" name="Полилиния: фигура 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афический объект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Полилиния: Фигура 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ДД.ММ.20XX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Графический объект 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2" name="Графический объект 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Разметка текста 2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22" name="Графический объект 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Полилиния: Фигура 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5" name="Полилиния: Фигура 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7" name="Рисунок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афический объект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20" name="Полилиния: Фигура 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Графический объект 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диаграммы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Диаграмма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афический объект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Графический объект 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таблицы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аблица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афический объект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9" name="Графический объект 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Заголовок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Большое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афический объект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3" name="Замещающее медиа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медиа</a:t>
            </a: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ru-RU" noProof="0"/>
              <a:t> 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22363" b="18270"/>
          <a:stretch>
            <a:fillRect/>
          </a:stretch>
        </p:blipFill>
        <p:spPr bwMode="auto">
          <a:xfrm rot="20975985">
            <a:off x="364670" y="1337961"/>
            <a:ext cx="5767082" cy="456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sz="3600" dirty="0" smtClean="0"/>
              <a:t>Игры на развитие сенсорного восприятия </a:t>
            </a:r>
            <a:r>
              <a:rPr lang="ru-RU" sz="3600" dirty="0" smtClean="0"/>
              <a:t>для детей раннего возраста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2</a:t>
            </a:fld>
            <a:endParaRPr lang="ru-RU" noProof="0"/>
          </a:p>
        </p:txBody>
      </p:sp>
      <p:sp>
        <p:nvSpPr>
          <p:cNvPr id="4" name="TextBox 3"/>
          <p:cNvSpPr txBox="1"/>
          <p:nvPr/>
        </p:nvSpPr>
        <p:spPr>
          <a:xfrm>
            <a:off x="3492139" y="2743200"/>
            <a:ext cx="57302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Сенсорное развитие ребенка </a:t>
            </a:r>
            <a:r>
              <a:rPr lang="ru-RU" sz="2400" dirty="0" smtClean="0"/>
              <a:t>– </a:t>
            </a:r>
          </a:p>
          <a:p>
            <a:pPr algn="ctr"/>
            <a:r>
              <a:rPr lang="ru-RU" sz="2000" dirty="0" smtClean="0"/>
              <a:t>это развитие его восприятия и формирования представлений о важнейших свойствах предметов, их форме, цвете, величине, положение в пространстве, а также запахе и вкусе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53" t="13323" r="7324" b="6114"/>
          <a:stretch/>
        </p:blipFill>
        <p:spPr>
          <a:xfrm>
            <a:off x="8052605" y="426721"/>
            <a:ext cx="3753395" cy="2211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348" y="4141566"/>
            <a:ext cx="4074652" cy="2716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" y="131717"/>
            <a:ext cx="4162697" cy="2341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4" y="4141566"/>
            <a:ext cx="3970165" cy="26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42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Значение сенсорного восприятия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01277" y="2444932"/>
            <a:ext cx="2667409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2823" y="1698171"/>
            <a:ext cx="59827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Является основой для интеллектуального развития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Развивает наблюдательность, внимание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Позитивно влияет на эстетическое чувство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Является основой для развития воображения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Дает ребенку возможность овладеть новыми способами предметно-познавательной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Обеспечивает усвоение сенсорных эталонов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Влияет на расширение словарного запаса ребенка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Влияет на развитие зрительной, слуховой, моторной, образной и других видов памяти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4995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Дидактическая игра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4055" y="2717075"/>
            <a:ext cx="487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Игра является </a:t>
            </a:r>
            <a:r>
              <a:rPr lang="ru-RU" sz="2000" dirty="0" smtClean="0"/>
              <a:t>ценным средством воспитания сенсорной активности детей, помогает ребенку узнать, как устроен мир и расширить его кругозор, способствует формированию личности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937" y="1367245"/>
            <a:ext cx="5679155" cy="41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62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5</a:t>
            </a:fld>
            <a:endParaRPr lang="ru-RU" noProof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505" b="22294"/>
          <a:stretch/>
        </p:blipFill>
        <p:spPr>
          <a:xfrm>
            <a:off x="166778" y="2044459"/>
            <a:ext cx="5773327" cy="3546443"/>
          </a:xfrm>
          <a:prstGeom prst="rect">
            <a:avLst/>
          </a:prstGeom>
        </p:spPr>
      </p:pic>
      <p:pic>
        <p:nvPicPr>
          <p:cNvPr id="2050" name="Picture 2" descr="D:\2023-2024\фотографии\ясли\IMG_20240115_095132_940.jpg"/>
          <p:cNvPicPr>
            <a:picLocks noChangeAspect="1" noChangeArrowheads="1"/>
          </p:cNvPicPr>
          <p:nvPr/>
        </p:nvPicPr>
        <p:blipFill>
          <a:blip r:embed="rId3"/>
          <a:srcRect b="4338"/>
          <a:stretch>
            <a:fillRect/>
          </a:stretch>
        </p:blipFill>
        <p:spPr bwMode="auto">
          <a:xfrm>
            <a:off x="6048914" y="237705"/>
            <a:ext cx="4838700" cy="61717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6596" y="491706"/>
            <a:ext cx="525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Сортировка предметов </a:t>
            </a: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цветам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22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6</a:t>
            </a:fld>
            <a:endParaRPr lang="ru-RU" noProof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32" y="1640980"/>
            <a:ext cx="5021179" cy="3830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145" r="1381" b="18405"/>
          <a:stretch/>
        </p:blipFill>
        <p:spPr>
          <a:xfrm>
            <a:off x="6443042" y="1684111"/>
            <a:ext cx="5133607" cy="38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44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7</a:t>
            </a:fld>
            <a:endParaRPr lang="ru-RU" noProof="0"/>
          </a:p>
        </p:txBody>
      </p:sp>
      <p:pic>
        <p:nvPicPr>
          <p:cNvPr id="4098" name="Picture 2" descr="https://school592.ru/wp-content/uploads/9/2/2/9222b20608ee3e925f4f6393510761fc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754" y="942287"/>
            <a:ext cx="5485943" cy="3641295"/>
          </a:xfrm>
          <a:prstGeom prst="rect">
            <a:avLst/>
          </a:prstGeom>
          <a:noFill/>
        </p:spPr>
      </p:pic>
      <p:pic>
        <p:nvPicPr>
          <p:cNvPr id="4100" name="Picture 4" descr="https://kidbooms.ru/wp-content/uploads/2/9/f/29f156020f3155d8bb11b7273719c463.jpe"/>
          <p:cNvPicPr>
            <a:picLocks noChangeAspect="1" noChangeArrowheads="1"/>
          </p:cNvPicPr>
          <p:nvPr/>
        </p:nvPicPr>
        <p:blipFill>
          <a:blip r:embed="rId3"/>
          <a:srcRect b="5231"/>
          <a:stretch>
            <a:fillRect/>
          </a:stretch>
        </p:blipFill>
        <p:spPr bwMode="auto">
          <a:xfrm>
            <a:off x="6536657" y="928437"/>
            <a:ext cx="5126256" cy="36435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79894" y="310551"/>
            <a:ext cx="1105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 с 4 основными цветами (желтый, красный, зеленый, синий)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https://cf2.ppt-online.org/files2/slide/s/S39AQbe4xcVBwJUfikuKNmhR6ZOYyl71Pnt5Xa/slide-16.jpg"/>
          <p:cNvPicPr>
            <a:picLocks noChangeAspect="1" noChangeArrowheads="1"/>
          </p:cNvPicPr>
          <p:nvPr/>
        </p:nvPicPr>
        <p:blipFill>
          <a:blip r:embed="rId4"/>
          <a:srcRect l="28158" t="59044" r="46813" b="4288"/>
          <a:stretch>
            <a:fillRect/>
          </a:stretch>
        </p:blipFill>
        <p:spPr bwMode="auto">
          <a:xfrm>
            <a:off x="5822831" y="4914460"/>
            <a:ext cx="1621766" cy="1779637"/>
          </a:xfrm>
          <a:prstGeom prst="rect">
            <a:avLst/>
          </a:prstGeom>
          <a:noFill/>
        </p:spPr>
      </p:pic>
      <p:pic>
        <p:nvPicPr>
          <p:cNvPr id="4104" name="Picture 8" descr="https://cf2.ppt-online.org/files2/slide/f/f8T6GkbSXx4yhFsIEOo7ZUCR3arM59PweY01WDzvqJ/slide-2.jpg"/>
          <p:cNvPicPr>
            <a:picLocks noChangeAspect="1" noChangeArrowheads="1"/>
          </p:cNvPicPr>
          <p:nvPr/>
        </p:nvPicPr>
        <p:blipFill>
          <a:blip r:embed="rId5"/>
          <a:srcRect l="10522" t="51252" r="48087" b="14983"/>
          <a:stretch>
            <a:fillRect/>
          </a:stretch>
        </p:blipFill>
        <p:spPr bwMode="auto">
          <a:xfrm>
            <a:off x="810883" y="4612846"/>
            <a:ext cx="4589253" cy="2098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ru-RU" noProof="0" smtClean="0"/>
              <a:pPr rtl="0"/>
              <a:t>8</a:t>
            </a:fld>
            <a:endParaRPr lang="ru-RU" noProof="0"/>
          </a:p>
        </p:txBody>
      </p:sp>
      <p:sp>
        <p:nvSpPr>
          <p:cNvPr id="7170" name="AutoShape 2" descr="https://buroperevodov.su/800/600/http/fsd.multiurok.ru/html/2019/01/30/s_5c51b2ce9ada3/1070133_2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buroperevodov.su/800/600/http/fsd.multiurok.ru/html/2019/01/30/s_5c51b2ce9ada3/1070133_2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https://buroperevodov.su/800/600/http/fsd.multiurok.ru/html/2019/01/30/s_5c51b2ce9ada3/1070133_2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https://buroperevodov.su/800/600/http/fsd.multiurok.ru/html/2019/01/30/s_5c51b2ce9ada3/1070133_2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16" y="1354348"/>
            <a:ext cx="5860920" cy="40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026543" y="310551"/>
            <a:ext cx="1105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 с геометрическими фигурами (круг, треугольник, квадрат)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8069" y="983411"/>
            <a:ext cx="4363155" cy="242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0" name="Picture 12" descr="https://advour.ru/wp-content/uploads/6/3/8/638fdb6403b90a8bf19cbff9a7a390eb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072995" y="3928932"/>
            <a:ext cx="2967487" cy="2225615"/>
          </a:xfrm>
          <a:prstGeom prst="rect">
            <a:avLst/>
          </a:prstGeom>
          <a:noFill/>
        </p:spPr>
      </p:pic>
      <p:sp>
        <p:nvSpPr>
          <p:cNvPr id="7182" name="AutoShape 14" descr="https://fsd.multiurok.ru/html/2019/02/08/s_5c5d2c30a4a3d/1080369_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6587" y="3667664"/>
            <a:ext cx="2883964" cy="206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0296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191696" y="2726139"/>
            <a:ext cx="4851352" cy="182706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3600" dirty="0" smtClean="0"/>
              <a:t>Игры на развитие сенсорного восприятия </a:t>
            </a:r>
            <a:r>
              <a:rPr lang="ru-RU" sz="3600" dirty="0" smtClean="0"/>
              <a:t>для детей раннего возраста</a:t>
            </a:r>
            <a:endParaRPr lang="ru-RU" sz="3600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3074" name="Picture 2" descr="D:\2023-2024\фотографии\ясли\IMG_20240115_094935_838.jpg"/>
          <p:cNvPicPr>
            <a:picLocks noChangeAspect="1" noChangeArrowheads="1"/>
          </p:cNvPicPr>
          <p:nvPr/>
        </p:nvPicPr>
        <p:blipFill>
          <a:blip r:embed="rId3"/>
          <a:srcRect l="3087" t="23914" r="1757" b="7096"/>
          <a:stretch>
            <a:fillRect/>
          </a:stretch>
        </p:blipFill>
        <p:spPr bwMode="auto">
          <a:xfrm rot="20988506">
            <a:off x="601577" y="1606075"/>
            <a:ext cx="4780520" cy="4203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1380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30478490_TF66931380" id="{DC75C98B-783C-4255-87B5-0120853E11B3}" vid="{F1DCB6F4-F218-4B29-83D3-19569F20917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F2E390-9EA7-455D-AC1E-A444746248A2}">
  <ds:schemaRefs>
    <ds:schemaRef ds:uri="http://purl.org/dc/elements/1.1/"/>
    <ds:schemaRef ds:uri="71af3243-3dd4-4a8d-8c0d-dd76da1f02a5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16c05727-aa75-4e4a-9b5f-8a80a1165891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начальной школы</Template>
  <TotalTime>0</TotalTime>
  <Words>171</Words>
  <Application>Microsoft Office PowerPoint</Application>
  <PresentationFormat>Произвольный</PresentationFormat>
  <Paragraphs>29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Игры на развитие сенсорного восприятия для детей раннего возраста</vt:lpstr>
      <vt:lpstr>Слайд 2</vt:lpstr>
      <vt:lpstr>Значение сенсорного восприятия</vt:lpstr>
      <vt:lpstr>Дидактическая игра</vt:lpstr>
      <vt:lpstr>Слайд 5</vt:lpstr>
      <vt:lpstr>Слайд 6</vt:lpstr>
      <vt:lpstr>Слайд 7</vt:lpstr>
      <vt:lpstr>Слайд 8</vt:lpstr>
      <vt:lpstr>Игры на развитие сенсорного восприятия для детей раннего возраста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2024-01-14T15:14:36Z</dcterms:created>
  <dcterms:modified xsi:type="dcterms:W3CDTF">2024-01-15T05:52:55Z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